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4" r:id="rId12"/>
    <p:sldId id="265" r:id="rId13"/>
    <p:sldId id="266" r:id="rId14"/>
    <p:sldId id="272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76138644434152E-2"/>
          <c:y val="3.5914010816902757E-2"/>
          <c:w val="0.9001630770418404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physical library</c:v>
                </c:pt>
                <c:pt idx="1">
                  <c:v>website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physical library</c:v>
                </c:pt>
                <c:pt idx="1">
                  <c:v>website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increase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physical library</c:v>
                </c:pt>
                <c:pt idx="1">
                  <c:v>website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338272"/>
        <c:axId val="87338664"/>
      </c:barChart>
      <c:catAx>
        <c:axId val="8733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38664"/>
        <c:crosses val="autoZero"/>
        <c:auto val="1"/>
        <c:lblAlgn val="ctr"/>
        <c:lblOffset val="100"/>
        <c:noMultiLvlLbl val="0"/>
      </c:catAx>
      <c:valAx>
        <c:axId val="8733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3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FD34D-A50E-460B-8295-F809C3F633A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AD511-A98A-41A3-8FCA-B7C097B5A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2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 and learning</a:t>
            </a:r>
          </a:p>
          <a:p>
            <a:r>
              <a:rPr lang="en-US" dirty="0" smtClean="0"/>
              <a:t>Information access and delivery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AD511-A98A-41A3-8FCA-B7C097B5A2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4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7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537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00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70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84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96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2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5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0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6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37CC-CCB7-46BF-B9A2-3717296ACA3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088C67-727D-4105-9E10-F1B73FF5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8610" y="2288395"/>
            <a:ext cx="10380372" cy="2387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Developing school and public library partnerships: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400" dirty="0" smtClean="0"/>
              <a:t>promoting ONE Access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0082" y="5350395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By: Megan Northcote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implementation strategy and results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9380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800" dirty="0"/>
              <a:t>Include information about ONE Access and a link to the CMPL website on the </a:t>
            </a:r>
            <a:r>
              <a:rPr lang="en-US" sz="3800" dirty="0" smtClean="0"/>
              <a:t>Hough </a:t>
            </a:r>
            <a:r>
              <a:rPr lang="en-US" sz="3800" dirty="0"/>
              <a:t>High School media center page on the school’s </a:t>
            </a:r>
            <a:r>
              <a:rPr lang="en-US" sz="3800" dirty="0" smtClean="0"/>
              <a:t>website</a:t>
            </a:r>
          </a:p>
          <a:p>
            <a:pPr marL="0" lvl="0" indent="0">
              <a:buNone/>
            </a:pPr>
            <a:endParaRPr lang="en-US" sz="3800" dirty="0"/>
          </a:p>
          <a:p>
            <a:pPr marL="0" lvl="0" indent="0">
              <a:buNone/>
            </a:pPr>
            <a:r>
              <a:rPr lang="en-US" sz="3800" dirty="0" smtClean="0"/>
              <a:t>Results: </a:t>
            </a:r>
          </a:p>
          <a:p>
            <a:r>
              <a:rPr lang="en-US" sz="3800" dirty="0" smtClean="0"/>
              <a:t>Couldn’t accomplish this because the person in charge of updating the website has been unable to do so this semester due to some kind of technical problem… </a:t>
            </a: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implementation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1557709"/>
            <a:ext cx="10515600" cy="5080141"/>
          </a:xfrm>
        </p:spPr>
        <p:txBody>
          <a:bodyPr/>
          <a:lstStyle/>
          <a:p>
            <a:pPr lvl="0"/>
            <a:r>
              <a:rPr lang="en-US" sz="3200" dirty="0" smtClean="0"/>
              <a:t>Goal was to lead </a:t>
            </a:r>
            <a:r>
              <a:rPr lang="en-US" sz="3200" dirty="0"/>
              <a:t>5-10 minute information </a:t>
            </a:r>
            <a:r>
              <a:rPr lang="en-US" sz="3200" dirty="0" smtClean="0"/>
              <a:t>instructional </a:t>
            </a:r>
            <a:r>
              <a:rPr lang="en-US" sz="3200" dirty="0"/>
              <a:t>sessions in all 11</a:t>
            </a:r>
            <a:r>
              <a:rPr lang="en-US" sz="3200" baseline="30000" dirty="0"/>
              <a:t>th</a:t>
            </a:r>
            <a:r>
              <a:rPr lang="en-US" sz="3200" dirty="0"/>
              <a:t> grade English </a:t>
            </a:r>
            <a:r>
              <a:rPr lang="en-US" sz="3200" dirty="0" smtClean="0"/>
              <a:t>classes</a:t>
            </a:r>
          </a:p>
          <a:p>
            <a:pPr lvl="0"/>
            <a:r>
              <a:rPr lang="en-US" sz="3200" dirty="0"/>
              <a:t>E</a:t>
            </a:r>
            <a:r>
              <a:rPr lang="en-US" sz="3200" dirty="0" smtClean="0"/>
              <a:t>ducate </a:t>
            </a:r>
            <a:r>
              <a:rPr lang="en-US" sz="3200" dirty="0"/>
              <a:t>students about ONE Access and CMPL </a:t>
            </a:r>
            <a:r>
              <a:rPr lang="en-US" sz="3200" dirty="0" smtClean="0"/>
              <a:t>resources</a:t>
            </a:r>
          </a:p>
          <a:p>
            <a:pPr lvl="0"/>
            <a:r>
              <a:rPr lang="en-US" sz="3200" dirty="0" smtClean="0"/>
              <a:t> Specifically highlight </a:t>
            </a:r>
            <a:r>
              <a:rPr lang="en-US" sz="3200" dirty="0"/>
              <a:t>the electronic databases helpful for completing their mandatory “pre-senior project” 11</a:t>
            </a:r>
            <a:r>
              <a:rPr lang="en-US" sz="3200" baseline="30000" dirty="0"/>
              <a:t>th</a:t>
            </a:r>
            <a:r>
              <a:rPr lang="en-US" sz="3200" dirty="0"/>
              <a:t> grade research papers </a:t>
            </a:r>
            <a:endParaRPr lang="en-US" sz="3200" dirty="0" smtClean="0"/>
          </a:p>
          <a:p>
            <a:r>
              <a:rPr lang="en-US" sz="3200" dirty="0" smtClean="0"/>
              <a:t> Actually </a:t>
            </a:r>
            <a:r>
              <a:rPr lang="en-US" sz="3200" dirty="0"/>
              <a:t>p</a:t>
            </a:r>
            <a:r>
              <a:rPr lang="en-US" sz="3200" dirty="0" smtClean="0"/>
              <a:t>resented to 7 English classes for 15 minutes each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 presented on in English classes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200" b="1" dirty="0" smtClean="0"/>
              <a:t>Catalog searching </a:t>
            </a:r>
          </a:p>
          <a:p>
            <a:r>
              <a:rPr lang="en-US" sz="2200" b="1" dirty="0" smtClean="0"/>
              <a:t>Teen services page</a:t>
            </a:r>
          </a:p>
          <a:p>
            <a:pPr lvl="1"/>
            <a:r>
              <a:rPr lang="en-US" sz="2200" b="1" dirty="0" smtClean="0"/>
              <a:t>Tutor.com</a:t>
            </a:r>
          </a:p>
          <a:p>
            <a:r>
              <a:rPr lang="en-US" sz="2200" b="1" dirty="0" smtClean="0"/>
              <a:t>Demonstrated searches in electronic databases </a:t>
            </a:r>
          </a:p>
          <a:p>
            <a:pPr lvl="1"/>
            <a:r>
              <a:rPr lang="en-US" sz="2200" b="1" dirty="0" err="1" smtClean="0"/>
              <a:t>NCLive</a:t>
            </a:r>
            <a:r>
              <a:rPr lang="en-US" sz="2200" b="1" dirty="0" smtClean="0"/>
              <a:t> </a:t>
            </a:r>
          </a:p>
          <a:p>
            <a:pPr lvl="1"/>
            <a:r>
              <a:rPr lang="en-US" sz="2200" b="1" dirty="0" err="1" smtClean="0"/>
              <a:t>Ncpedia</a:t>
            </a:r>
            <a:endParaRPr lang="en-US" sz="2200" b="1" dirty="0" smtClean="0"/>
          </a:p>
          <a:p>
            <a:pPr lvl="1"/>
            <a:r>
              <a:rPr lang="en-US" sz="2200" b="1" dirty="0" smtClean="0"/>
              <a:t>Gale Virtual Reference Library </a:t>
            </a:r>
          </a:p>
          <a:p>
            <a:pPr lvl="1"/>
            <a:r>
              <a:rPr lang="en-US" sz="2200" b="1" dirty="0" smtClean="0"/>
              <a:t>Lands and Peoples Online</a:t>
            </a:r>
          </a:p>
          <a:p>
            <a:pPr lvl="1"/>
            <a:r>
              <a:rPr lang="en-US" sz="2200" b="1" dirty="0" smtClean="0"/>
              <a:t>PBS Video collection </a:t>
            </a:r>
          </a:p>
          <a:p>
            <a:pPr lvl="1"/>
            <a:r>
              <a:rPr lang="en-US" sz="2200" b="1" dirty="0" smtClean="0"/>
              <a:t>ProQuest databases</a:t>
            </a:r>
          </a:p>
          <a:p>
            <a:pPr lvl="1"/>
            <a:r>
              <a:rPr lang="en-US" sz="2200" b="1" dirty="0" smtClean="0"/>
              <a:t>Science in Context</a:t>
            </a:r>
          </a:p>
          <a:p>
            <a:pPr lvl="1"/>
            <a:r>
              <a:rPr lang="en-US" sz="2200" b="1" dirty="0" smtClean="0"/>
              <a:t>World Book Encyclopedia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42" y="624110"/>
            <a:ext cx="95069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5</a:t>
            </a:r>
            <a:r>
              <a:rPr lang="en-US" sz="4800" b="1" baseline="30000" dirty="0" smtClean="0"/>
              <a:t>th</a:t>
            </a:r>
            <a:r>
              <a:rPr lang="en-US" sz="4800" b="1" dirty="0" smtClean="0"/>
              <a:t> implementation strategy results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689" y="2185296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Teachers said they would post links to my databases on their Google Classrooms, but no one did</a:t>
            </a:r>
          </a:p>
          <a:p>
            <a:r>
              <a:rPr lang="en-US" sz="2400" dirty="0" smtClean="0"/>
              <a:t>Teachers said they would offer extra credit for citing CMPL in research papers</a:t>
            </a:r>
          </a:p>
          <a:p>
            <a:r>
              <a:rPr lang="en-US" sz="2400" dirty="0" smtClean="0"/>
              <a:t>Observed some students pick up a copy of the handout I created for them </a:t>
            </a:r>
          </a:p>
          <a:p>
            <a:r>
              <a:rPr lang="en-US" sz="2400" dirty="0" smtClean="0"/>
              <a:t>Distributed surveys for each class in teacher’s mailboxes with instructions to return to media center within 3 days</a:t>
            </a:r>
          </a:p>
          <a:p>
            <a:r>
              <a:rPr lang="en-US" sz="2400" dirty="0" smtClean="0"/>
              <a:t>Of the 200 surveys distributed, 85 were returned and 70 were filled out</a:t>
            </a:r>
          </a:p>
        </p:txBody>
      </p:sp>
    </p:spTree>
    <p:extLst>
      <p:ext uri="{BB962C8B-B14F-4D97-AF65-F5344CB8AC3E}">
        <p14:creationId xmlns:p14="http://schemas.microsoft.com/office/powerpoint/2010/main" val="24174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216" y="544735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/>
              <a:t>Survey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5658" y="2754092"/>
            <a:ext cx="5181600" cy="4351338"/>
          </a:xfrm>
        </p:spPr>
        <p:txBody>
          <a:bodyPr/>
          <a:lstStyle/>
          <a:p>
            <a:r>
              <a:rPr lang="en-US" sz="2800" smtClean="0"/>
              <a:t>70 completed surveys </a:t>
            </a:r>
          </a:p>
          <a:p>
            <a:r>
              <a:rPr lang="en-US" sz="2800" smtClean="0"/>
              <a:t>Surveys compared student usage of physical and virtual public library before and after hearing me speak in their classrooms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9040883"/>
              </p:ext>
            </p:extLst>
          </p:nvPr>
        </p:nvGraphicFramePr>
        <p:xfrm>
          <a:off x="6172199" y="1825625"/>
          <a:ext cx="577127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4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65" y="44918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Physical library survey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5" y="198394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3000" dirty="0" smtClean="0"/>
              <a:t>38 – no change in library visitation</a:t>
            </a:r>
          </a:p>
          <a:p>
            <a:pPr lvl="2"/>
            <a:r>
              <a:rPr lang="en-US" sz="3000" dirty="0" smtClean="0"/>
              <a:t>33 of those never visited library and 10 of those visited the library 1-3 times before and after presentation</a:t>
            </a:r>
          </a:p>
          <a:p>
            <a:pPr marL="914400" lvl="2" indent="0">
              <a:buNone/>
            </a:pPr>
            <a:endParaRPr lang="en-US" sz="3000" dirty="0" smtClean="0"/>
          </a:p>
          <a:p>
            <a:pPr lvl="1"/>
            <a:r>
              <a:rPr lang="en-US" sz="3000" dirty="0" smtClean="0"/>
              <a:t>17 – decrease in library visitation after presentation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pPr lvl="1"/>
            <a:r>
              <a:rPr lang="en-US" sz="3000" dirty="0" smtClean="0"/>
              <a:t>7 – increase in library visitation after presentation </a:t>
            </a:r>
          </a:p>
          <a:p>
            <a:pPr lvl="2"/>
            <a:r>
              <a:rPr lang="en-US" sz="3000" dirty="0" smtClean="0"/>
              <a:t>5 of these used for personal use, 2 of these for library database resources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9368" y="511569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/>
              <a:t>Website survey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553563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100" dirty="0" smtClean="0"/>
              <a:t>44 – no change in website visitation </a:t>
            </a:r>
          </a:p>
          <a:p>
            <a:pPr lvl="2"/>
            <a:r>
              <a:rPr lang="en-US" sz="2100" dirty="0" smtClean="0"/>
              <a:t>42 of those never visited website before or after presentation</a:t>
            </a:r>
          </a:p>
          <a:p>
            <a:pPr lvl="2"/>
            <a:r>
              <a:rPr lang="en-US" sz="2100" dirty="0" smtClean="0"/>
              <a:t>9 of those visited website between 1-3 times before and after presentation</a:t>
            </a:r>
          </a:p>
          <a:p>
            <a:pPr marL="914400" lvl="2" indent="0">
              <a:buNone/>
            </a:pPr>
            <a:endParaRPr lang="en-US" sz="2100" dirty="0" smtClean="0"/>
          </a:p>
          <a:p>
            <a:pPr lvl="1"/>
            <a:r>
              <a:rPr lang="en-US" sz="2100" dirty="0" smtClean="0"/>
              <a:t>9 – visited same databases before and after presentation</a:t>
            </a:r>
          </a:p>
          <a:p>
            <a:pPr lvl="2"/>
            <a:r>
              <a:rPr lang="en-US" sz="2100" dirty="0" smtClean="0"/>
              <a:t>ProQuest, NC Live, PBS video, </a:t>
            </a:r>
            <a:r>
              <a:rPr lang="en-US" sz="2100" dirty="0" err="1"/>
              <a:t>W</a:t>
            </a:r>
            <a:r>
              <a:rPr lang="en-US" sz="2100" dirty="0" err="1" smtClean="0"/>
              <a:t>orldbook</a:t>
            </a:r>
            <a:endParaRPr lang="en-US" sz="2100" dirty="0" smtClean="0"/>
          </a:p>
          <a:p>
            <a:pPr lvl="2"/>
            <a:endParaRPr lang="en-US" sz="2100" dirty="0" smtClean="0"/>
          </a:p>
          <a:p>
            <a:pPr lvl="1"/>
            <a:r>
              <a:rPr lang="en-US" sz="2100" dirty="0" smtClean="0"/>
              <a:t>5 – decrease in website visitation after presentation </a:t>
            </a:r>
          </a:p>
          <a:p>
            <a:pPr marL="457200" lvl="1" indent="0">
              <a:buNone/>
            </a:pPr>
            <a:endParaRPr lang="en-US" sz="2100" dirty="0" smtClean="0"/>
          </a:p>
          <a:p>
            <a:pPr lvl="1"/>
            <a:r>
              <a:rPr lang="en-US" sz="2100" dirty="0" smtClean="0"/>
              <a:t>7 –increase in website visitation after presentation</a:t>
            </a:r>
          </a:p>
          <a:p>
            <a:pPr lvl="2"/>
            <a:r>
              <a:rPr lang="en-US" sz="2100" dirty="0" smtClean="0"/>
              <a:t>6 started using online databases </a:t>
            </a:r>
          </a:p>
          <a:p>
            <a:pPr lvl="3"/>
            <a:r>
              <a:rPr lang="en-US" sz="2100" dirty="0" smtClean="0"/>
              <a:t>NC Live, </a:t>
            </a:r>
            <a:r>
              <a:rPr lang="en-US" sz="2100" dirty="0" err="1" smtClean="0"/>
              <a:t>Worldbook</a:t>
            </a:r>
            <a:r>
              <a:rPr lang="en-US" sz="2100" dirty="0" smtClean="0"/>
              <a:t>, ProQuest, PBS Live</a:t>
            </a:r>
          </a:p>
          <a:p>
            <a:pPr marL="914400" lvl="2" indent="0">
              <a:buNone/>
            </a:pPr>
            <a:endParaRPr lang="en-US" sz="2100" dirty="0" smtClean="0"/>
          </a:p>
          <a:p>
            <a:pPr lvl="1"/>
            <a:r>
              <a:rPr lang="en-US" sz="2100" dirty="0" smtClean="0"/>
              <a:t>3 –visited teen services page after presentation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0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622" y="42203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Conclusions from survey results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44306"/>
            <a:ext cx="10515600" cy="551369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Majority response = No change in physical or virtual library visitation</a:t>
            </a:r>
          </a:p>
          <a:p>
            <a:pPr lvl="1"/>
            <a:r>
              <a:rPr lang="en-US" sz="2000" dirty="0" smtClean="0"/>
              <a:t>Maybe not enough time had elapsed for them to go </a:t>
            </a:r>
          </a:p>
          <a:p>
            <a:pPr lvl="1"/>
            <a:r>
              <a:rPr lang="en-US" sz="2000" dirty="0" smtClean="0"/>
              <a:t>No need to visit - Students had already gotten much of their research underway by the time I presented to their classes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Greater decrease in visitation to physical library (17) versus virtually (5) </a:t>
            </a:r>
          </a:p>
          <a:p>
            <a:pPr lvl="1"/>
            <a:r>
              <a:rPr lang="en-US" sz="2000" dirty="0" smtClean="0"/>
              <a:t>Maybe lack of transportation, busy schedules, etc.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7 person increase in visitation to physical and virtual library </a:t>
            </a:r>
          </a:p>
          <a:p>
            <a:pPr lvl="1"/>
            <a:r>
              <a:rPr lang="en-US" sz="2000" dirty="0" smtClean="0"/>
              <a:t>Better than nothing, maybe they’ll tell their friends</a:t>
            </a:r>
          </a:p>
          <a:p>
            <a:pPr lvl="1"/>
            <a:r>
              <a:rPr lang="en-US" sz="2000" dirty="0" smtClean="0"/>
              <a:t>ONE Access publicity materials still at media center and English 11 teachers</a:t>
            </a:r>
          </a:p>
          <a:p>
            <a:pPr lvl="1"/>
            <a:r>
              <a:rPr lang="en-US" sz="2000" dirty="0" smtClean="0"/>
              <a:t>Teachers and media specialist needs to incentivize students to use CMPL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44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811" y="70851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Project goal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775" y="2189871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800" dirty="0"/>
              <a:t>To raise awareness among William Amos Hough High School students of the resources and services available to them at all Charlotte Mecklenburg Public Library (CMPL) branches through their ONE </a:t>
            </a:r>
            <a:r>
              <a:rPr lang="en-US" sz="4800" dirty="0" smtClean="0"/>
              <a:t>Access </a:t>
            </a:r>
            <a:r>
              <a:rPr lang="en-US" sz="4800" dirty="0"/>
              <a:t>account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473" y="59597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What is ONE Access?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CMPL </a:t>
            </a:r>
            <a:r>
              <a:rPr lang="en-US" sz="4400" dirty="0"/>
              <a:t>initiative launched this September </a:t>
            </a:r>
            <a:endParaRPr lang="en-US" sz="4400" dirty="0" smtClean="0"/>
          </a:p>
          <a:p>
            <a:r>
              <a:rPr lang="en-US" sz="4400" dirty="0"/>
              <a:t>A</a:t>
            </a:r>
            <a:r>
              <a:rPr lang="en-US" sz="4400" dirty="0" smtClean="0"/>
              <a:t>ll </a:t>
            </a:r>
            <a:r>
              <a:rPr lang="en-US" sz="4400" dirty="0"/>
              <a:t>145,000 </a:t>
            </a:r>
            <a:r>
              <a:rPr lang="en-US" sz="4400" dirty="0" smtClean="0"/>
              <a:t>CMS students use </a:t>
            </a:r>
            <a:r>
              <a:rPr lang="en-US" sz="4400" dirty="0"/>
              <a:t>their student ID number as their public library account </a:t>
            </a:r>
            <a:r>
              <a:rPr lang="en-US" sz="4400" dirty="0" smtClean="0"/>
              <a:t>number</a:t>
            </a:r>
          </a:p>
          <a:p>
            <a:r>
              <a:rPr lang="en-US" sz="4400" dirty="0" smtClean="0"/>
              <a:t>Provides access </a:t>
            </a:r>
            <a:r>
              <a:rPr lang="en-US" sz="4400" dirty="0"/>
              <a:t>to all CMPL </a:t>
            </a:r>
            <a:r>
              <a:rPr lang="en-US" sz="4400" dirty="0" smtClean="0"/>
              <a:t>resources and services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811" y="41309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Project Objectives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5190186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To provide all William Amos Hough High School </a:t>
            </a:r>
            <a:r>
              <a:rPr lang="en-US" sz="2200" b="1" dirty="0">
                <a:solidFill>
                  <a:srgbClr val="FF0000"/>
                </a:solidFill>
              </a:rPr>
              <a:t>teachers with access to information about the ONE Access initiative</a:t>
            </a:r>
            <a:r>
              <a:rPr lang="en-US" sz="2200" dirty="0"/>
              <a:t>, particularly the resources available to their students through the Davidson and Cornelius public libraries </a:t>
            </a:r>
          </a:p>
          <a:p>
            <a:pPr lvl="0"/>
            <a:r>
              <a:rPr lang="en-US" sz="2200" dirty="0"/>
              <a:t>To provide all </a:t>
            </a:r>
            <a:r>
              <a:rPr lang="en-US" sz="2200" dirty="0" smtClean="0"/>
              <a:t>Hough </a:t>
            </a:r>
            <a:r>
              <a:rPr lang="en-US" sz="2200" dirty="0"/>
              <a:t>High </a:t>
            </a:r>
            <a:r>
              <a:rPr lang="en-US" sz="2200" dirty="0" smtClean="0"/>
              <a:t>School </a:t>
            </a:r>
            <a:r>
              <a:rPr lang="en-US" sz="2200" b="1" dirty="0" smtClean="0">
                <a:solidFill>
                  <a:srgbClr val="FF0000"/>
                </a:solidFill>
              </a:rPr>
              <a:t>students with information about the ONE Access initiative</a:t>
            </a:r>
            <a:r>
              <a:rPr lang="en-US" sz="2200" dirty="0" smtClean="0"/>
              <a:t>, </a:t>
            </a:r>
            <a:r>
              <a:rPr lang="en-US" sz="2200" dirty="0"/>
              <a:t>including awareness of all public library collection materials, online </a:t>
            </a:r>
            <a:r>
              <a:rPr lang="en-US" sz="2200" dirty="0" smtClean="0"/>
              <a:t>resources</a:t>
            </a:r>
            <a:r>
              <a:rPr lang="en-US" sz="2200" dirty="0"/>
              <a:t>, and programs, especially those available at the Davidson and Cornelius public libraries </a:t>
            </a:r>
          </a:p>
          <a:p>
            <a:pPr lvl="0"/>
            <a:r>
              <a:rPr lang="en-US" sz="2200" dirty="0"/>
              <a:t>To </a:t>
            </a:r>
            <a:r>
              <a:rPr lang="en-US" sz="2200" b="1" dirty="0">
                <a:solidFill>
                  <a:srgbClr val="FF0000"/>
                </a:solidFill>
              </a:rPr>
              <a:t>teach all </a:t>
            </a:r>
            <a:r>
              <a:rPr lang="en-US" sz="2200" b="1" dirty="0" smtClean="0">
                <a:solidFill>
                  <a:srgbClr val="FF0000"/>
                </a:solidFill>
              </a:rPr>
              <a:t>Hough </a:t>
            </a:r>
            <a:r>
              <a:rPr lang="en-US" sz="2200" b="1" dirty="0">
                <a:solidFill>
                  <a:srgbClr val="FF0000"/>
                </a:solidFill>
              </a:rPr>
              <a:t>High School English 11 students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FF0000"/>
                </a:solidFill>
              </a:rPr>
              <a:t>about the public library’s electronic databases</a:t>
            </a:r>
            <a:r>
              <a:rPr lang="en-US" sz="2200" dirty="0"/>
              <a:t> available to assist them in completing their mandatory “pre-senior project” 11</a:t>
            </a:r>
            <a:r>
              <a:rPr lang="en-US" sz="2200" baseline="30000" dirty="0"/>
              <a:t>th</a:t>
            </a:r>
            <a:r>
              <a:rPr lang="en-US" sz="2200" dirty="0"/>
              <a:t> grade research papers </a:t>
            </a:r>
          </a:p>
          <a:p>
            <a:pPr lvl="0"/>
            <a:r>
              <a:rPr lang="en-US" sz="2200" dirty="0"/>
              <a:t>To </a:t>
            </a:r>
            <a:r>
              <a:rPr lang="en-US" sz="2200" b="1" dirty="0">
                <a:solidFill>
                  <a:srgbClr val="FF0000"/>
                </a:solidFill>
              </a:rPr>
              <a:t>increase the number of </a:t>
            </a:r>
            <a:r>
              <a:rPr lang="en-US" sz="2200" b="1" dirty="0" smtClean="0">
                <a:solidFill>
                  <a:srgbClr val="FF0000"/>
                </a:solidFill>
              </a:rPr>
              <a:t>Hough </a:t>
            </a:r>
            <a:r>
              <a:rPr lang="en-US" sz="2200" b="1" dirty="0">
                <a:solidFill>
                  <a:srgbClr val="FF0000"/>
                </a:solidFill>
              </a:rPr>
              <a:t>High School student use</a:t>
            </a:r>
            <a:r>
              <a:rPr lang="en-US" sz="2200" dirty="0"/>
              <a:t>rs of the Cornelius and Davidson public libraries, both virtually and </a:t>
            </a:r>
            <a:r>
              <a:rPr lang="en-US" sz="2200" dirty="0" smtClean="0"/>
              <a:t>in-person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401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implementation strategy and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Create handouts for students and/or teachers </a:t>
            </a:r>
            <a:r>
              <a:rPr lang="en-US" sz="3200" dirty="0" smtClean="0"/>
              <a:t>outlining </a:t>
            </a:r>
            <a:r>
              <a:rPr lang="en-US" sz="3200" dirty="0"/>
              <a:t>how ONE Access works and highlighting key resources and services at </a:t>
            </a:r>
            <a:r>
              <a:rPr lang="en-US" sz="3200" dirty="0" smtClean="0"/>
              <a:t>CMPL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Left brochures in media center and distributed handouts to English 11 classes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Observed some students taking the brochure</a:t>
            </a:r>
            <a:endParaRPr lang="en-US" sz="3200" dirty="0"/>
          </a:p>
          <a:p>
            <a:pPr lvl="0"/>
            <a:endParaRPr lang="en-US" sz="3200" dirty="0" smtClean="0"/>
          </a:p>
          <a:p>
            <a:pPr marL="0" lvl="0" indent="0">
              <a:buNone/>
            </a:pPr>
            <a:endParaRPr lang="en-US" sz="3200" dirty="0" smtClean="0"/>
          </a:p>
          <a:p>
            <a:pPr marL="0" lv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6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Brochure page 1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722" y="1545465"/>
            <a:ext cx="7867650" cy="512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Brochure page 2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1406012"/>
            <a:ext cx="7848600" cy="530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implementation strategy and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2437" y="2232074"/>
            <a:ext cx="4313864" cy="3777622"/>
          </a:xfrm>
        </p:spPr>
        <p:txBody>
          <a:bodyPr/>
          <a:lstStyle/>
          <a:p>
            <a:pPr lvl="0"/>
            <a:r>
              <a:rPr lang="en-US" b="1" dirty="0"/>
              <a:t>Create a display area in the high school media center designated to promoting CMPL programs and resources </a:t>
            </a:r>
            <a:endParaRPr lang="en-US" b="1" dirty="0" smtClean="0"/>
          </a:p>
          <a:p>
            <a:pPr lvl="0"/>
            <a:r>
              <a:rPr lang="en-US" b="1" dirty="0" smtClean="0"/>
              <a:t>Display remained up throughout the semester; rotated out different publicity materials</a:t>
            </a:r>
          </a:p>
          <a:p>
            <a:pPr lvl="0"/>
            <a:r>
              <a:rPr lang="en-US" b="1" dirty="0" smtClean="0"/>
              <a:t>Didn’t really notice kids looking at it though…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6" y="2133600"/>
            <a:ext cx="5176910" cy="3507545"/>
          </a:xfrm>
        </p:spPr>
      </p:pic>
    </p:spTree>
    <p:extLst>
      <p:ext uri="{BB962C8B-B14F-4D97-AF65-F5344CB8AC3E}">
        <p14:creationId xmlns:p14="http://schemas.microsoft.com/office/powerpoint/2010/main" val="5752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9367" y="384959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implementation strategy and results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2025" y="1318022"/>
            <a:ext cx="1050373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Attend a </a:t>
            </a:r>
            <a:r>
              <a:rPr lang="en-US" sz="2800" dirty="0" smtClean="0"/>
              <a:t>Hough </a:t>
            </a:r>
            <a:r>
              <a:rPr lang="en-US" sz="2800" dirty="0"/>
              <a:t>High School mandatory staff meeting and give teachers a brief overview presentation about ONE </a:t>
            </a:r>
            <a:r>
              <a:rPr lang="en-US" sz="2800" dirty="0" smtClean="0"/>
              <a:t>Access</a:t>
            </a:r>
          </a:p>
          <a:p>
            <a:pPr lvl="0"/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At meeting, highlight the </a:t>
            </a:r>
            <a:r>
              <a:rPr lang="en-US" sz="2800" dirty="0"/>
              <a:t>CMPL website, collection materials catalog, and electronic databases available to students 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0"/>
            <a:r>
              <a:rPr lang="en-US" sz="2800" dirty="0" smtClean="0"/>
              <a:t>Results: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Staff meeting only held once a month at a time that was inconvenient with my schedule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probably wouldn’t have been too effective anyway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</TotalTime>
  <Words>894</Words>
  <Application>Microsoft Office PowerPoint</Application>
  <PresentationFormat>Widescreen</PresentationFormat>
  <Paragraphs>108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Developing school and public library partnerships: promoting ONE Access</vt:lpstr>
      <vt:lpstr>Project goal </vt:lpstr>
      <vt:lpstr>What is ONE Access?</vt:lpstr>
      <vt:lpstr>Project Objectives </vt:lpstr>
      <vt:lpstr>1st implementation strategy and results</vt:lpstr>
      <vt:lpstr>Brochure page 1</vt:lpstr>
      <vt:lpstr>Brochure page 2</vt:lpstr>
      <vt:lpstr>2nd implementation strategy and results</vt:lpstr>
      <vt:lpstr>3rd implementation strategy and results </vt:lpstr>
      <vt:lpstr>4th implementation strategy and results </vt:lpstr>
      <vt:lpstr>5th implementation strategy</vt:lpstr>
      <vt:lpstr>What I presented on in English classes </vt:lpstr>
      <vt:lpstr>5th implementation strategy results </vt:lpstr>
      <vt:lpstr>Survey results </vt:lpstr>
      <vt:lpstr>Physical library survey results</vt:lpstr>
      <vt:lpstr>Website survey results</vt:lpstr>
      <vt:lpstr>Conclusions from survey results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school and public library partnerships: promoting ONE Access</dc:title>
  <dc:creator>Megan Northcote</dc:creator>
  <cp:lastModifiedBy>Megan Northcote</cp:lastModifiedBy>
  <cp:revision>18</cp:revision>
  <dcterms:created xsi:type="dcterms:W3CDTF">2015-11-23T12:43:25Z</dcterms:created>
  <dcterms:modified xsi:type="dcterms:W3CDTF">2015-11-23T15:20:49Z</dcterms:modified>
</cp:coreProperties>
</file>